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  <a:srgbClr val="969696"/>
    <a:srgbClr val="66FF33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15F0E-6F9C-405C-B80E-9BFFDCEC01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6CC18-6A0A-4351-A899-A6480E6C44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350CB-9622-4C7A-B32E-1961F2904B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376FD-F891-4F21-8CC7-6122ADE0F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3D136-49CC-4DF1-9E5E-C110FCE903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7CE73-7071-4087-AB54-15F6818F8E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F7B7C-9F11-47DD-B5C5-9327A7288F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DAC6C-F201-400C-9682-F58F1CB33C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C95FB-88C4-4944-88C7-4A624E7A4A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52B5F-0400-41C9-B0C6-4720B961DA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E165C-9102-4A64-8A70-F130553ED6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AD399F-9FAA-46CF-AA1D-5AAAA0DF427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Bones of the Pelvic Girdle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/>
              <a:t>And Lower Extremity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:\MVC-015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57200"/>
            <a:ext cx="6097588" cy="4572000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590800" y="64008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Pelvis</a:t>
            </a:r>
            <a:endParaRPr lang="en-US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1143000" y="914400"/>
            <a:ext cx="20574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V="1">
            <a:off x="838200" y="3581400"/>
            <a:ext cx="2895600" cy="914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V="1">
            <a:off x="2438400" y="3200400"/>
            <a:ext cx="1828800" cy="2286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762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Ilium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0" y="4648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Ischium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828800" y="5562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Pubis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 flipV="1">
            <a:off x="4572000" y="3276600"/>
            <a:ext cx="76200" cy="2362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flipH="1" flipV="1">
            <a:off x="5562600" y="3505200"/>
            <a:ext cx="22860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H="1" flipV="1">
            <a:off x="5943600" y="2819400"/>
            <a:ext cx="1752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H="1">
            <a:off x="4724400" y="762000"/>
            <a:ext cx="3200400" cy="1143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191000" y="5638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Pubic Symphasis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7620000" y="4191000"/>
            <a:ext cx="152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Obturator Foraman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7467600" y="3352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Acetabulum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7924800" y="381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Sacrum</a:t>
            </a:r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 flipH="1">
            <a:off x="5867400" y="1600200"/>
            <a:ext cx="2057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7924800" y="1219200"/>
            <a:ext cx="99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Iliac Fossa</a:t>
            </a:r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 flipH="1" flipV="1">
            <a:off x="5791200" y="2209800"/>
            <a:ext cx="22860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7543800" y="2362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Pelvic Brim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  <p:bldP spid="3076" grpId="0" animBg="1"/>
      <p:bldP spid="3077" grpId="0" animBg="1"/>
      <p:bldP spid="3078" grpId="0" animBg="1"/>
      <p:bldP spid="3079" grpId="0" autoUpdateAnimBg="0"/>
      <p:bldP spid="3080" grpId="0" autoUpdateAnimBg="0"/>
      <p:bldP spid="3081" grpId="0" autoUpdateAnimBg="0"/>
      <p:bldP spid="3082" grpId="0" animBg="1"/>
      <p:bldP spid="3083" grpId="0" animBg="1"/>
      <p:bldP spid="3084" grpId="0" animBg="1"/>
      <p:bldP spid="3085" grpId="0" animBg="1"/>
      <p:bldP spid="3086" grpId="0" autoUpdateAnimBg="0"/>
      <p:bldP spid="3087" grpId="0" autoUpdateAnimBg="0"/>
      <p:bldP spid="3088" grpId="0" autoUpdateAnimBg="0"/>
      <p:bldP spid="3089" grpId="0" autoUpdateAnimBg="0"/>
      <p:bldP spid="3090" grpId="0" animBg="1"/>
      <p:bldP spid="3091" grpId="0" autoUpdateAnimBg="0"/>
      <p:bldP spid="3092" grpId="0" animBg="1"/>
      <p:bldP spid="309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:\MVC-018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371600"/>
            <a:ext cx="4881563" cy="3660775"/>
          </a:xfrm>
          <a:prstGeom prst="rect">
            <a:avLst/>
          </a:prstGeom>
          <a:noFill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438400" y="228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Coxal Bone</a:t>
            </a:r>
            <a:endParaRPr lang="en-US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1447800" y="533400"/>
            <a:ext cx="4114800" cy="1371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1905000" y="1600200"/>
            <a:ext cx="281940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V="1">
            <a:off x="1752600" y="2667000"/>
            <a:ext cx="2667000" cy="304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1752600" y="3429000"/>
            <a:ext cx="2590800" cy="1219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2362200" y="3733800"/>
            <a:ext cx="1447800" cy="1600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V="1">
            <a:off x="4114800" y="4343400"/>
            <a:ext cx="152400" cy="1219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 flipV="1">
            <a:off x="4724400" y="3962400"/>
            <a:ext cx="685800" cy="1600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5867400" y="1524000"/>
            <a:ext cx="1447800" cy="1905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5257800" y="3352800"/>
            <a:ext cx="2133600" cy="304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0" y="304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Iliac Crest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33400" y="1066800"/>
            <a:ext cx="1600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Anterior Superior Iliac Spine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457200" y="2590800"/>
            <a:ext cx="1676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Anterior Inferior Iliac Spine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0" y="4495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Acetabulum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0" y="5334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Obturator Foramen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438400" y="5562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Ischial Tuberosity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5029200" y="5562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Ischial Spine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7467600" y="2590800"/>
            <a:ext cx="1676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Posterior Inferior Iliac Spine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7315200" y="838200"/>
            <a:ext cx="1539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Posterior Superior Iliac Spine</a:t>
            </a:r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 flipH="1" flipV="1">
            <a:off x="4953000" y="3505200"/>
            <a:ext cx="1905000" cy="1676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6858000" y="4953000"/>
            <a:ext cx="1676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Greater Sciatic Notch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4" grpId="0" animBg="1"/>
      <p:bldP spid="5125" grpId="0" animBg="1"/>
      <p:bldP spid="5126" grpId="0" animBg="1"/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5133" grpId="0" autoUpdateAnimBg="0"/>
      <p:bldP spid="5134" grpId="0" autoUpdateAnimBg="0"/>
      <p:bldP spid="5135" grpId="0" autoUpdateAnimBg="0"/>
      <p:bldP spid="5136" grpId="0" autoUpdateAnimBg="0"/>
      <p:bldP spid="5137" grpId="0" autoUpdateAnimBg="0"/>
      <p:bldP spid="5138" grpId="0" autoUpdateAnimBg="0"/>
      <p:bldP spid="5139" grpId="0" autoUpdateAnimBg="0"/>
      <p:bldP spid="5140" grpId="0" autoUpdateAnimBg="0"/>
      <p:bldP spid="5141" grpId="0" autoUpdateAnimBg="0"/>
      <p:bldP spid="5144" grpId="0" animBg="1"/>
      <p:bldP spid="514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:\MVC-022S.JPG"/>
          <p:cNvPicPr>
            <a:picLocks noChangeAspect="1" noChangeArrowheads="1"/>
          </p:cNvPicPr>
          <p:nvPr/>
        </p:nvPicPr>
        <p:blipFill>
          <a:blip r:embed="rId2"/>
          <a:srcRect r="4781" b="4770"/>
          <a:stretch>
            <a:fillRect/>
          </a:stretch>
        </p:blipFill>
        <p:spPr bwMode="auto">
          <a:xfrm>
            <a:off x="2286000" y="228600"/>
            <a:ext cx="4648200" cy="3486150"/>
          </a:xfrm>
          <a:prstGeom prst="rect">
            <a:avLst/>
          </a:prstGeom>
          <a:noFill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971800" y="59436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Femur </a:t>
            </a:r>
            <a:r>
              <a:rPr lang="en-US"/>
              <a:t>- Anterior</a:t>
            </a:r>
            <a:endParaRPr lang="en-US" b="1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1371600" y="1371600"/>
            <a:ext cx="1676400" cy="762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V="1">
            <a:off x="1371600" y="2286000"/>
            <a:ext cx="1752600" cy="533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V="1">
            <a:off x="2743200" y="2667000"/>
            <a:ext cx="228600" cy="1752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 flipV="1">
            <a:off x="3429000" y="2438400"/>
            <a:ext cx="1828800" cy="1752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H="1">
            <a:off x="6324600" y="1219200"/>
            <a:ext cx="1447800" cy="762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 flipV="1">
            <a:off x="6400800" y="2514600"/>
            <a:ext cx="1447800" cy="609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H="1" flipV="1">
            <a:off x="3124200" y="2514600"/>
            <a:ext cx="9144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H="1" flipV="1">
            <a:off x="6248400" y="2514600"/>
            <a:ext cx="838200" cy="1905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0" y="304800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Greater Trochanter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0" y="2438400"/>
            <a:ext cx="1905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Inter- trochnteric Line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1981200" y="4419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Head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3657600" y="48006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Neck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4876800" y="4191000"/>
            <a:ext cx="160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Lesser Trochanter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6705600" y="4419600"/>
            <a:ext cx="198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Adductor Tubercle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7315200" y="3124200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Medial Epicondyle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7391400" y="381000"/>
            <a:ext cx="1752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Lateral Epicondyle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nimBg="1"/>
      <p:bldP spid="7173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0" grpId="0" animBg="1"/>
      <p:bldP spid="7181" grpId="0" autoUpdateAnimBg="0"/>
      <p:bldP spid="7182" grpId="0" autoUpdateAnimBg="0"/>
      <p:bldP spid="7183" grpId="0" autoUpdateAnimBg="0"/>
      <p:bldP spid="7184" grpId="0" autoUpdateAnimBg="0"/>
      <p:bldP spid="7185" grpId="0" autoUpdateAnimBg="0"/>
      <p:bldP spid="7186" grpId="0" autoUpdateAnimBg="0"/>
      <p:bldP spid="7187" grpId="0" autoUpdateAnimBg="0"/>
      <p:bldP spid="718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:\MVC-021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819400"/>
            <a:ext cx="4881563" cy="3660775"/>
          </a:xfrm>
          <a:prstGeom prst="rect">
            <a:avLst/>
          </a:prstGeom>
          <a:noFill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590800" y="2286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Femur </a:t>
            </a:r>
            <a:r>
              <a:rPr lang="en-US"/>
              <a:t>- Posterior            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914400" y="4343400"/>
            <a:ext cx="1752600" cy="1752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V="1">
            <a:off x="1295400" y="4419600"/>
            <a:ext cx="1066800" cy="381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066800" y="3124200"/>
            <a:ext cx="1447800" cy="838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2362200" y="2438400"/>
            <a:ext cx="457200" cy="1752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H="1">
            <a:off x="3124200" y="2514600"/>
            <a:ext cx="152400" cy="1905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4343400" y="2514600"/>
            <a:ext cx="381000" cy="1905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6172200" y="3048000"/>
            <a:ext cx="1447800" cy="1219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 flipV="1">
            <a:off x="6019800" y="4648200"/>
            <a:ext cx="144780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5943600" y="2590800"/>
            <a:ext cx="228600" cy="1524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 flipV="1">
            <a:off x="5943600" y="4800600"/>
            <a:ext cx="990600" cy="1447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0" y="5670550"/>
            <a:ext cx="1752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Inter- trochanteric Crest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0" y="4572000"/>
            <a:ext cx="160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Greater Trochanter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228600" y="2819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Head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1447800" y="1600200"/>
            <a:ext cx="1752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Lesser Trochanter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3124200" y="1600200"/>
            <a:ext cx="198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Gluteal Tuberosity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4648200" y="1600200"/>
            <a:ext cx="114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Linea Aspera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6096000" y="1676400"/>
            <a:ext cx="167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Medial Epicondyle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7696200" y="2362200"/>
            <a:ext cx="144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Medial Condyle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7620000" y="44196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Lateral Condyle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7162800" y="5791200"/>
            <a:ext cx="198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Lateral Epicondyle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utoUpdateAnimBg="0"/>
      <p:bldP spid="6159" grpId="0" autoUpdateAnimBg="0"/>
      <p:bldP spid="6160" grpId="0" autoUpdateAnimBg="0"/>
      <p:bldP spid="6161" grpId="0" autoUpdateAnimBg="0"/>
      <p:bldP spid="6162" grpId="0" autoUpdateAnimBg="0"/>
      <p:bldP spid="6163" grpId="0" autoUpdateAnimBg="0"/>
      <p:bldP spid="6164" grpId="0" autoUpdateAnimBg="0"/>
      <p:bldP spid="6165" grpId="0" autoUpdateAnimBg="0"/>
      <p:bldP spid="6166" grpId="0" autoUpdateAnimBg="0"/>
      <p:bldP spid="616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:\MVC-025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971800"/>
            <a:ext cx="4881563" cy="3660775"/>
          </a:xfrm>
          <a:prstGeom prst="rect">
            <a:avLst/>
          </a:prstGeom>
          <a:noFill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Patella &amp; Tibia</a:t>
            </a:r>
            <a:endParaRPr lang="en-U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685800" y="2209800"/>
            <a:ext cx="228600" cy="2057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743200" y="2362200"/>
            <a:ext cx="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4191000" y="2514600"/>
            <a:ext cx="152400" cy="2133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4648200" y="3505200"/>
            <a:ext cx="1066800" cy="914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H="1" flipV="1">
            <a:off x="4724400" y="4648200"/>
            <a:ext cx="1143000" cy="76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 flipV="1">
            <a:off x="4648200" y="4876800"/>
            <a:ext cx="914400" cy="609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57200" y="1295400"/>
            <a:ext cx="152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Medial Malleolus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362200" y="1524000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Anterior Tibial Crest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038600" y="1981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Tibial Tuberosity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943600" y="29718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Medial Condyle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096000" y="4419600"/>
            <a:ext cx="198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Intercondylar Eminence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791200" y="5486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Lateral Condyle</a:t>
            </a:r>
          </a:p>
        </p:txBody>
      </p:sp>
      <p:pic>
        <p:nvPicPr>
          <p:cNvPr id="8208" name="Picture 16" descr="A:\MVC-026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28600"/>
            <a:ext cx="2439988" cy="1830388"/>
          </a:xfrm>
          <a:prstGeom prst="rect">
            <a:avLst/>
          </a:prstGeom>
          <a:noFill/>
        </p:spPr>
      </p:pic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6096000" y="990600"/>
            <a:ext cx="1524000" cy="76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029200" y="762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Patella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utoUpdateAnimBg="0"/>
      <p:bldP spid="8203" grpId="0" autoUpdateAnimBg="0"/>
      <p:bldP spid="8204" grpId="0" autoUpdateAnimBg="0"/>
      <p:bldP spid="8205" grpId="0" autoUpdateAnimBg="0"/>
      <p:bldP spid="8206" grpId="0" autoUpdateAnimBg="0"/>
      <p:bldP spid="8207" grpId="0" autoUpdateAnimBg="0"/>
      <p:bldP spid="8209" grpId="0" animBg="1"/>
      <p:bldP spid="821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:\MVC-027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981200"/>
            <a:ext cx="6097588" cy="4572000"/>
          </a:xfrm>
          <a:prstGeom prst="rect">
            <a:avLst/>
          </a:prstGeom>
          <a:noFill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429000" y="304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Fibula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219200" y="3962400"/>
            <a:ext cx="121920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6629400" y="3810000"/>
            <a:ext cx="1295400" cy="762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04800" y="36576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Head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7696200" y="2971800"/>
            <a:ext cx="1752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Lateral Malleolus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  <p:bldP spid="9221" grpId="0" animBg="1"/>
      <p:bldP spid="9222" grpId="0" animBg="1"/>
      <p:bldP spid="9223" grpId="0" autoUpdateAnimBg="0"/>
      <p:bldP spid="922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:\MVC-029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881563" cy="3660775"/>
          </a:xfrm>
          <a:prstGeom prst="rect">
            <a:avLst/>
          </a:prstGeom>
          <a:noFill/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61722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Foot</a:t>
            </a:r>
            <a:endParaRPr 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609600" y="3505200"/>
            <a:ext cx="419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609600" y="32766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2971800" y="32766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4800600" y="32766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4038600" y="32766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1752600" y="3505200"/>
            <a:ext cx="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3505200" y="3505200"/>
            <a:ext cx="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4419600" y="3505200"/>
            <a:ext cx="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>
            <a:off x="4038600" y="381000"/>
            <a:ext cx="1371600" cy="1447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>
            <a:off x="4343400" y="990600"/>
            <a:ext cx="1066800" cy="762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H="1">
            <a:off x="4495800" y="1828800"/>
            <a:ext cx="1066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H="1">
            <a:off x="4648200" y="1828800"/>
            <a:ext cx="685800" cy="609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H="1" flipV="1">
            <a:off x="4191000" y="2514600"/>
            <a:ext cx="1295400" cy="838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1295400" y="4953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Tarsals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2438400" y="49530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Metatarsals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114800" y="4953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Phalanges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5486400" y="2286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Proximal Phalanx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5486400" y="838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Middle Phalanx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5562600" y="1600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Distal Phalanx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5638800" y="3048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Proximal Phalanx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3276600" y="2362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1</a:t>
            </a:r>
            <a:endParaRPr lang="en-US">
              <a:solidFill>
                <a:srgbClr val="66FF33"/>
              </a:solidFill>
            </a:endParaRP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3200400" y="2057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2</a:t>
            </a:r>
            <a:endParaRPr lang="en-US"/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3200400" y="1828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3</a:t>
            </a:r>
            <a:endParaRPr lang="en-US"/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3124200" y="1524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4</a:t>
            </a:r>
            <a:endParaRPr lang="en-US"/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2743200" y="1295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52" grpId="0" animBg="1"/>
      <p:bldP spid="10254" grpId="0" animBg="1"/>
      <p:bldP spid="10255" grpId="0" animBg="1"/>
      <p:bldP spid="10256" grpId="0" animBg="1"/>
      <p:bldP spid="10257" grpId="0" animBg="1"/>
      <p:bldP spid="10258" grpId="0" autoUpdateAnimBg="0"/>
      <p:bldP spid="10259" grpId="0" autoUpdateAnimBg="0"/>
      <p:bldP spid="10260" grpId="0" autoUpdateAnimBg="0"/>
      <p:bldP spid="10261" grpId="0" autoUpdateAnimBg="0"/>
      <p:bldP spid="10262" grpId="0" autoUpdateAnimBg="0"/>
      <p:bldP spid="10263" grpId="0" autoUpdateAnimBg="0"/>
      <p:bldP spid="10265" grpId="0" autoUpdateAnimBg="0"/>
      <p:bldP spid="10266" grpId="0" autoUpdateAnimBg="0"/>
      <p:bldP spid="10267" grpId="0" autoUpdateAnimBg="0"/>
      <p:bldP spid="10268" grpId="0" autoUpdateAnimBg="0"/>
      <p:bldP spid="10269" grpId="0" autoUpdateAnimBg="0"/>
      <p:bldP spid="1027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:\MVC-029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28600"/>
            <a:ext cx="6097588" cy="4572000"/>
          </a:xfrm>
          <a:prstGeom prst="rect">
            <a:avLst/>
          </a:prstGeom>
          <a:noFill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8600" y="61722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Foot</a:t>
            </a:r>
            <a:r>
              <a:rPr lang="en-US"/>
              <a:t> - Tarsals 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600200" y="1676400"/>
            <a:ext cx="2209800" cy="1066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2209800" y="3429000"/>
            <a:ext cx="2438400" cy="381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2743200" y="3124200"/>
            <a:ext cx="2819400" cy="2438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4572000" y="2590800"/>
            <a:ext cx="1295400" cy="3048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 flipV="1">
            <a:off x="6019800" y="2895600"/>
            <a:ext cx="76200" cy="2667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 flipV="1">
            <a:off x="6172200" y="3200400"/>
            <a:ext cx="2133600" cy="2133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1524000" y="609600"/>
            <a:ext cx="4038600" cy="1752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04800" y="304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Cuboid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0" y="1371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Calcaneous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143000" y="3657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Talus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981200" y="5638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Navicular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581400" y="5562600"/>
            <a:ext cx="152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3rd Cuneiform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257800" y="5638800"/>
            <a:ext cx="1752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2nd Cuneiform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7315200" y="5334000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1st Cuneiform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11268" grpId="0" animBg="1"/>
      <p:bldP spid="11269" grpId="0" animBg="1"/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 autoUpdateAnimBg="0"/>
      <p:bldP spid="11276" grpId="0" autoUpdateAnimBg="0"/>
      <p:bldP spid="11277" grpId="0" autoUpdateAnimBg="0"/>
      <p:bldP spid="11278" grpId="0" autoUpdateAnimBg="0"/>
      <p:bldP spid="11279" grpId="0" autoUpdateAnimBg="0"/>
      <p:bldP spid="11280" grpId="0" autoUpdateAnimBg="0"/>
      <p:bldP spid="11281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144</Words>
  <Application>Microsoft PowerPoint</Application>
  <PresentationFormat>On-screen Show (4:3)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Times New Roman</vt:lpstr>
      <vt:lpstr>Office Theme</vt:lpstr>
      <vt:lpstr>Bones of the Pelvic Girdle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College of St. Catherine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 of the Pelvic Girdle</dc:title>
  <dc:creator>EEHayden</dc:creator>
  <cp:lastModifiedBy>bhs</cp:lastModifiedBy>
  <cp:revision>8</cp:revision>
  <dcterms:created xsi:type="dcterms:W3CDTF">2001-06-05T20:12:13Z</dcterms:created>
  <dcterms:modified xsi:type="dcterms:W3CDTF">2008-11-14T14:13:10Z</dcterms:modified>
</cp:coreProperties>
</file>